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5" r:id="rId9"/>
    <p:sldId id="266" r:id="rId10"/>
    <p:sldId id="268" r:id="rId11"/>
    <p:sldId id="271" r:id="rId12"/>
    <p:sldId id="272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A34B-2FB0-4EEF-8C69-F293E875AC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2CAE5-4EDE-4B6F-99BE-EB7A119E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ompu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9600"/>
            <a:ext cx="6400800" cy="6019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228600"/>
            <a:ext cx="7315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0070C0"/>
                </a:solidFill>
                <a:latin typeface="Stencil" pitchFamily="82" charset="0"/>
              </a:rPr>
              <a:t>Baze</a:t>
            </a:r>
            <a:r>
              <a:rPr lang="en-US" sz="6600" dirty="0" smtClean="0">
                <a:solidFill>
                  <a:srgbClr val="0070C0"/>
                </a:solidFill>
                <a:latin typeface="Stencil" pitchFamily="82" charset="0"/>
              </a:rPr>
              <a:t> de date</a:t>
            </a:r>
            <a:endParaRPr lang="ru-RU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13795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 sz="1200">
                <a:latin typeface="Arial" charset="0"/>
              </a:rPr>
              <a:t>      Afişarea</a:t>
            </a:r>
          </a:p>
          <a:p>
            <a:pPr algn="ctr"/>
            <a:r>
              <a:rPr lang="en-AU" sz="1200">
                <a:latin typeface="Arial" charset="0"/>
              </a:rPr>
              <a:t>datelor</a:t>
            </a:r>
            <a:endParaRPr lang="en-AU" sz="100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295400" y="533400"/>
            <a:ext cx="781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2600">
                <a:sym typeface="Wingdings" pitchFamily="2" charset="2"/>
              </a:rPr>
              <a:t></a:t>
            </a:r>
            <a:endParaRPr lang="en-AU" sz="2600"/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2895600" y="533400"/>
            <a:ext cx="781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</a:t>
            </a:r>
            <a:endParaRPr lang="en-AU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3200400" y="762000"/>
            <a:ext cx="11811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200">
                <a:latin typeface="Arial" charset="0"/>
              </a:rPr>
              <a:t>Rapoarte tipărite</a:t>
            </a:r>
            <a:endParaRPr lang="en-AU" sz="1000">
              <a:latin typeface="Arial" charset="0"/>
            </a:endParaRPr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944563" y="1792288"/>
            <a:ext cx="2417762" cy="765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>
                <a:latin typeface="Arial" charset="0"/>
              </a:rPr>
              <a:t>Model de date</a:t>
            </a:r>
          </a:p>
          <a:p>
            <a:pPr algn="ctr"/>
            <a:r>
              <a:rPr lang="en-AU" sz="1400">
                <a:latin typeface="Arial" charset="0"/>
              </a:rPr>
              <a:t>Bazat pe necesităţile aplicaţiei</a:t>
            </a:r>
            <a:endParaRPr lang="en-AU" sz="1000"/>
          </a:p>
        </p:txBody>
      </p:sp>
      <p:sp>
        <p:nvSpPr>
          <p:cNvPr id="17415" name="Text Box 8"/>
          <p:cNvSpPr txBox="1">
            <a:spLocks noChangeArrowheads="1"/>
          </p:cNvSpPr>
          <p:nvPr/>
        </p:nvSpPr>
        <p:spPr bwMode="auto">
          <a:xfrm>
            <a:off x="1828800" y="1066800"/>
            <a:ext cx="11795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>
                <a:latin typeface="Arial" charset="0"/>
              </a:rPr>
              <a:t>Utilizatori</a:t>
            </a:r>
            <a:endParaRPr lang="en-AU" sz="1000" b="1">
              <a:latin typeface="Arial" charset="0"/>
            </a:endParaRPr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 flipH="1">
            <a:off x="2836863" y="1135063"/>
            <a:ext cx="284162" cy="657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Line 10"/>
          <p:cNvSpPr>
            <a:spLocks noChangeShapeType="1"/>
          </p:cNvSpPr>
          <p:nvPr/>
        </p:nvSpPr>
        <p:spPr bwMode="auto">
          <a:xfrm>
            <a:off x="1741488" y="1108075"/>
            <a:ext cx="169862" cy="669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901700" y="3282950"/>
            <a:ext cx="2419350" cy="766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>
                <a:latin typeface="Arial" charset="0"/>
              </a:rPr>
              <a:t>Schema</a:t>
            </a:r>
          </a:p>
          <a:p>
            <a:pPr algn="ctr"/>
            <a:r>
              <a:rPr lang="en-AU" sz="1400">
                <a:latin typeface="Arial" charset="0"/>
              </a:rPr>
              <a:t>Cuprinde obiectele în structuri logice</a:t>
            </a:r>
            <a:endParaRPr lang="en-AU" sz="1000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2168525" y="2571750"/>
            <a:ext cx="0" cy="7254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>
            <a:off x="2154238" y="4062413"/>
            <a:ext cx="0" cy="7254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1981200" y="4648200"/>
            <a:ext cx="7810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 sz="3600">
                <a:sym typeface="Wingdings" pitchFamily="2" charset="2"/>
              </a:rPr>
              <a:t></a:t>
            </a:r>
            <a:endParaRPr lang="en-AU" sz="3600"/>
          </a:p>
        </p:txBody>
      </p:sp>
      <p:sp>
        <p:nvSpPr>
          <p:cNvPr id="17422" name="Text Box 15"/>
          <p:cNvSpPr txBox="1">
            <a:spLocks noChangeArrowheads="1"/>
          </p:cNvSpPr>
          <p:nvPr/>
        </p:nvSpPr>
        <p:spPr bwMode="auto">
          <a:xfrm>
            <a:off x="3149600" y="1271588"/>
            <a:ext cx="1181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>
                <a:latin typeface="Arial" charset="0"/>
              </a:rPr>
              <a:t>Obiecte</a:t>
            </a:r>
            <a:endParaRPr lang="en-AU" sz="1000" b="1">
              <a:latin typeface="Arial" charset="0"/>
            </a:endParaRPr>
          </a:p>
        </p:txBody>
      </p:sp>
      <p:sp>
        <p:nvSpPr>
          <p:cNvPr id="17423" name="Text Box 16"/>
          <p:cNvSpPr txBox="1">
            <a:spLocks noChangeArrowheads="1"/>
          </p:cNvSpPr>
          <p:nvPr/>
        </p:nvSpPr>
        <p:spPr bwMode="auto">
          <a:xfrm>
            <a:off x="3505200" y="1600200"/>
            <a:ext cx="89693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24" name="Text Box 17"/>
          <p:cNvSpPr txBox="1">
            <a:spLocks noChangeArrowheads="1"/>
          </p:cNvSpPr>
          <p:nvPr/>
        </p:nvSpPr>
        <p:spPr bwMode="auto">
          <a:xfrm>
            <a:off x="3505200" y="2209800"/>
            <a:ext cx="8969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25" name="Text Box 18"/>
          <p:cNvSpPr txBox="1">
            <a:spLocks noChangeArrowheads="1"/>
          </p:cNvSpPr>
          <p:nvPr/>
        </p:nvSpPr>
        <p:spPr bwMode="auto">
          <a:xfrm>
            <a:off x="3505200" y="2743200"/>
            <a:ext cx="8969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26" name="Line 19"/>
          <p:cNvSpPr>
            <a:spLocks noChangeShapeType="1"/>
          </p:cNvSpPr>
          <p:nvPr/>
        </p:nvSpPr>
        <p:spPr bwMode="auto">
          <a:xfrm flipH="1">
            <a:off x="3362325" y="1901825"/>
            <a:ext cx="228600" cy="1508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7" name="Line 20"/>
          <p:cNvSpPr>
            <a:spLocks noChangeShapeType="1"/>
          </p:cNvSpPr>
          <p:nvPr/>
        </p:nvSpPr>
        <p:spPr bwMode="auto">
          <a:xfrm flipH="1" flipV="1">
            <a:off x="3362325" y="2201863"/>
            <a:ext cx="214313" cy="260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8" name="Line 21"/>
          <p:cNvSpPr>
            <a:spLocks noChangeShapeType="1"/>
          </p:cNvSpPr>
          <p:nvPr/>
        </p:nvSpPr>
        <p:spPr bwMode="auto">
          <a:xfrm flipH="1" flipV="1">
            <a:off x="3362325" y="2489200"/>
            <a:ext cx="185738" cy="479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9" name="Text Box 22"/>
          <p:cNvSpPr txBox="1">
            <a:spLocks noChangeArrowheads="1"/>
          </p:cNvSpPr>
          <p:nvPr/>
        </p:nvSpPr>
        <p:spPr bwMode="auto">
          <a:xfrm>
            <a:off x="3429000" y="4038600"/>
            <a:ext cx="7826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2600">
                <a:sym typeface="Wingdings" pitchFamily="2" charset="2"/>
              </a:rPr>
              <a:t></a:t>
            </a:r>
            <a:endParaRPr lang="en-AU" sz="2600"/>
          </a:p>
        </p:txBody>
      </p:sp>
      <p:sp>
        <p:nvSpPr>
          <p:cNvPr id="17430" name="Text Box 23"/>
          <p:cNvSpPr txBox="1">
            <a:spLocks noChangeArrowheads="1"/>
          </p:cNvSpPr>
          <p:nvPr/>
        </p:nvSpPr>
        <p:spPr bwMode="auto">
          <a:xfrm>
            <a:off x="4419600" y="4038600"/>
            <a:ext cx="7826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</a:t>
            </a:r>
            <a:endParaRPr lang="en-AU"/>
          </a:p>
        </p:txBody>
      </p:sp>
      <p:sp>
        <p:nvSpPr>
          <p:cNvPr id="17431" name="Text Box 24"/>
          <p:cNvSpPr txBox="1">
            <a:spLocks noChangeArrowheads="1"/>
          </p:cNvSpPr>
          <p:nvPr/>
        </p:nvSpPr>
        <p:spPr bwMode="auto">
          <a:xfrm>
            <a:off x="2922588" y="4924425"/>
            <a:ext cx="2616200" cy="766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 dirty="0" err="1">
                <a:latin typeface="Arial" charset="0"/>
              </a:rPr>
              <a:t>Aplicaţii</a:t>
            </a:r>
            <a:endParaRPr lang="en-AU" sz="1400" b="1" dirty="0">
              <a:latin typeface="Arial" charset="0"/>
            </a:endParaRPr>
          </a:p>
          <a:p>
            <a:pPr algn="ctr"/>
            <a:r>
              <a:rPr lang="en-AU" sz="1400" dirty="0" err="1">
                <a:latin typeface="Arial" charset="0"/>
              </a:rPr>
              <a:t>Proiectate</a:t>
            </a:r>
            <a:r>
              <a:rPr lang="en-AU" sz="1400" dirty="0">
                <a:latin typeface="Arial" charset="0"/>
              </a:rPr>
              <a:t> </a:t>
            </a:r>
            <a:r>
              <a:rPr lang="en-AU" sz="1400" dirty="0" err="1">
                <a:latin typeface="Arial" charset="0"/>
              </a:rPr>
              <a:t>pentru</a:t>
            </a:r>
            <a:r>
              <a:rPr lang="en-AU" sz="1400" dirty="0">
                <a:latin typeface="Arial" charset="0"/>
              </a:rPr>
              <a:t> a </a:t>
            </a:r>
            <a:r>
              <a:rPr lang="en-AU" sz="1400" dirty="0" err="1">
                <a:latin typeface="Arial" charset="0"/>
              </a:rPr>
              <a:t>îndeplini</a:t>
            </a:r>
            <a:r>
              <a:rPr lang="en-AU" sz="1400" dirty="0">
                <a:latin typeface="Arial" charset="0"/>
              </a:rPr>
              <a:t> </a:t>
            </a:r>
            <a:r>
              <a:rPr lang="en-AU" sz="1400" dirty="0" err="1">
                <a:latin typeface="Arial" charset="0"/>
              </a:rPr>
              <a:t>cerinţele</a:t>
            </a:r>
            <a:r>
              <a:rPr lang="en-AU" sz="1400" dirty="0">
                <a:latin typeface="Arial" charset="0"/>
              </a:rPr>
              <a:t> </a:t>
            </a:r>
            <a:r>
              <a:rPr lang="en-AU" sz="1400" dirty="0" err="1">
                <a:latin typeface="Arial" charset="0"/>
              </a:rPr>
              <a:t>utilizatorului</a:t>
            </a:r>
            <a:endParaRPr lang="en-AU" sz="1000" dirty="0"/>
          </a:p>
        </p:txBody>
      </p:sp>
      <p:sp>
        <p:nvSpPr>
          <p:cNvPr id="17432" name="Line 25"/>
          <p:cNvSpPr>
            <a:spLocks noChangeShapeType="1"/>
          </p:cNvSpPr>
          <p:nvPr/>
        </p:nvSpPr>
        <p:spPr bwMode="auto">
          <a:xfrm flipH="1" flipV="1">
            <a:off x="3810000" y="4419600"/>
            <a:ext cx="98425" cy="438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Line 26"/>
          <p:cNvSpPr>
            <a:spLocks noChangeShapeType="1"/>
          </p:cNvSpPr>
          <p:nvPr/>
        </p:nvSpPr>
        <p:spPr bwMode="auto">
          <a:xfrm flipV="1">
            <a:off x="4495800" y="4495800"/>
            <a:ext cx="114300" cy="369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Line 27"/>
          <p:cNvSpPr>
            <a:spLocks noChangeShapeType="1"/>
          </p:cNvSpPr>
          <p:nvPr/>
        </p:nvSpPr>
        <p:spPr bwMode="auto">
          <a:xfrm flipH="1" flipV="1">
            <a:off x="2295525" y="5089525"/>
            <a:ext cx="612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Text Box 28"/>
          <p:cNvSpPr txBox="1">
            <a:spLocks noChangeArrowheads="1"/>
          </p:cNvSpPr>
          <p:nvPr/>
        </p:nvSpPr>
        <p:spPr bwMode="auto">
          <a:xfrm>
            <a:off x="6781800" y="685800"/>
            <a:ext cx="236220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>
                <a:latin typeface="Arial" charset="0"/>
              </a:rPr>
              <a:t>Proiectarea începe </a:t>
            </a:r>
            <a:br>
              <a:rPr lang="en-AU" sz="1400">
                <a:latin typeface="Arial" charset="0"/>
              </a:rPr>
            </a:br>
            <a:r>
              <a:rPr lang="en-AU" sz="1400">
                <a:latin typeface="Arial" charset="0"/>
              </a:rPr>
              <a:t>cu identificarea obiectelor</a:t>
            </a:r>
            <a:endParaRPr lang="en-AU" sz="1000">
              <a:latin typeface="Arial" charset="0"/>
            </a:endParaRPr>
          </a:p>
          <a:p>
            <a:pPr algn="ctr"/>
            <a:endParaRPr lang="en-AU" sz="1000"/>
          </a:p>
        </p:txBody>
      </p:sp>
      <p:sp>
        <p:nvSpPr>
          <p:cNvPr id="17436" name="Text Box 29"/>
          <p:cNvSpPr txBox="1">
            <a:spLocks noChangeArrowheads="1"/>
          </p:cNvSpPr>
          <p:nvPr/>
        </p:nvSpPr>
        <p:spPr bwMode="auto">
          <a:xfrm>
            <a:off x="4572000" y="685800"/>
            <a:ext cx="8953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37" name="Text Box 30"/>
          <p:cNvSpPr txBox="1">
            <a:spLocks noChangeArrowheads="1"/>
          </p:cNvSpPr>
          <p:nvPr/>
        </p:nvSpPr>
        <p:spPr bwMode="auto">
          <a:xfrm>
            <a:off x="5105400" y="685800"/>
            <a:ext cx="8953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38" name="Text Box 31"/>
          <p:cNvSpPr txBox="1">
            <a:spLocks noChangeArrowheads="1"/>
          </p:cNvSpPr>
          <p:nvPr/>
        </p:nvSpPr>
        <p:spPr bwMode="auto">
          <a:xfrm>
            <a:off x="5791200" y="685800"/>
            <a:ext cx="89693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39" name="Text Box 32"/>
          <p:cNvSpPr txBox="1">
            <a:spLocks noChangeArrowheads="1"/>
          </p:cNvSpPr>
          <p:nvPr/>
        </p:nvSpPr>
        <p:spPr bwMode="auto">
          <a:xfrm>
            <a:off x="6400800" y="685800"/>
            <a:ext cx="89693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>
                <a:sym typeface="Wingdings" pitchFamily="2" charset="2"/>
              </a:rPr>
              <a:t></a:t>
            </a:r>
            <a:endParaRPr lang="en-AU"/>
          </a:p>
        </p:txBody>
      </p:sp>
      <p:sp>
        <p:nvSpPr>
          <p:cNvPr id="17440" name="Text Box 33"/>
          <p:cNvSpPr txBox="1">
            <a:spLocks noChangeArrowheads="1"/>
          </p:cNvSpPr>
          <p:nvPr/>
        </p:nvSpPr>
        <p:spPr bwMode="auto">
          <a:xfrm>
            <a:off x="4884738" y="1751013"/>
            <a:ext cx="2417762" cy="7667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>
                <a:latin typeface="Arial" charset="0"/>
              </a:rPr>
              <a:t>Model de date</a:t>
            </a:r>
          </a:p>
          <a:p>
            <a:pPr algn="ctr"/>
            <a:r>
              <a:rPr lang="en-AU" sz="1400">
                <a:latin typeface="Arial" charset="0"/>
              </a:rPr>
              <a:t>Bazat pe obiectele care au legătură cu subiectul</a:t>
            </a:r>
            <a:endParaRPr lang="en-AU" sz="1000"/>
          </a:p>
        </p:txBody>
      </p:sp>
      <p:sp>
        <p:nvSpPr>
          <p:cNvPr id="17441" name="Text Box 34"/>
          <p:cNvSpPr txBox="1">
            <a:spLocks noChangeArrowheads="1"/>
          </p:cNvSpPr>
          <p:nvPr/>
        </p:nvSpPr>
        <p:spPr bwMode="auto">
          <a:xfrm>
            <a:off x="4913313" y="3214688"/>
            <a:ext cx="2417762" cy="7667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AU" sz="1400" b="1">
                <a:latin typeface="Arial" charset="0"/>
              </a:rPr>
              <a:t>Schema</a:t>
            </a:r>
          </a:p>
          <a:p>
            <a:pPr algn="ctr"/>
            <a:r>
              <a:rPr lang="en-AU" sz="1400">
                <a:latin typeface="Arial" charset="0"/>
              </a:rPr>
              <a:t>Cuprinde obiectele în structuri logice</a:t>
            </a:r>
            <a:endParaRPr lang="en-AU" sz="1000"/>
          </a:p>
        </p:txBody>
      </p:sp>
      <p:sp>
        <p:nvSpPr>
          <p:cNvPr id="17442" name="Line 35"/>
          <p:cNvSpPr>
            <a:spLocks noChangeShapeType="1"/>
          </p:cNvSpPr>
          <p:nvPr/>
        </p:nvSpPr>
        <p:spPr bwMode="auto">
          <a:xfrm>
            <a:off x="4927600" y="1093788"/>
            <a:ext cx="369888" cy="671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3" name="Line 36"/>
          <p:cNvSpPr>
            <a:spLocks noChangeShapeType="1"/>
          </p:cNvSpPr>
          <p:nvPr/>
        </p:nvSpPr>
        <p:spPr bwMode="auto">
          <a:xfrm>
            <a:off x="5467350" y="1108075"/>
            <a:ext cx="228600" cy="6429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4" name="Line 37"/>
          <p:cNvSpPr>
            <a:spLocks noChangeShapeType="1"/>
          </p:cNvSpPr>
          <p:nvPr/>
        </p:nvSpPr>
        <p:spPr bwMode="auto">
          <a:xfrm flipH="1">
            <a:off x="5994400" y="1081088"/>
            <a:ext cx="57150" cy="655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5" name="Line 38"/>
          <p:cNvSpPr>
            <a:spLocks noChangeShapeType="1"/>
          </p:cNvSpPr>
          <p:nvPr/>
        </p:nvSpPr>
        <p:spPr bwMode="auto">
          <a:xfrm flipH="1">
            <a:off x="6464300" y="1093788"/>
            <a:ext cx="184150" cy="657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6" name="Line 39"/>
          <p:cNvSpPr>
            <a:spLocks noChangeShapeType="1"/>
          </p:cNvSpPr>
          <p:nvPr/>
        </p:nvSpPr>
        <p:spPr bwMode="auto">
          <a:xfrm>
            <a:off x="6080125" y="2530475"/>
            <a:ext cx="0" cy="684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7" name="Line 40"/>
          <p:cNvSpPr>
            <a:spLocks noChangeShapeType="1"/>
          </p:cNvSpPr>
          <p:nvPr/>
        </p:nvSpPr>
        <p:spPr bwMode="auto">
          <a:xfrm flipH="1">
            <a:off x="6350000" y="4008438"/>
            <a:ext cx="0" cy="301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8" name="Text Box 41"/>
          <p:cNvSpPr txBox="1">
            <a:spLocks noChangeArrowheads="1"/>
          </p:cNvSpPr>
          <p:nvPr/>
        </p:nvSpPr>
        <p:spPr bwMode="auto">
          <a:xfrm>
            <a:off x="6477000" y="4495800"/>
            <a:ext cx="7826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 sz="3600">
                <a:sym typeface="Wingdings" pitchFamily="2" charset="2"/>
              </a:rPr>
              <a:t></a:t>
            </a:r>
            <a:endParaRPr lang="en-AU" sz="3600"/>
          </a:p>
        </p:txBody>
      </p:sp>
      <p:sp>
        <p:nvSpPr>
          <p:cNvPr id="17449" name="Text Box 42"/>
          <p:cNvSpPr txBox="1">
            <a:spLocks noChangeArrowheads="1"/>
          </p:cNvSpPr>
          <p:nvPr/>
        </p:nvSpPr>
        <p:spPr bwMode="auto">
          <a:xfrm>
            <a:off x="5943600" y="4495800"/>
            <a:ext cx="7810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AU" sz="3600">
                <a:sym typeface="Wingdings" pitchFamily="2" charset="2"/>
              </a:rPr>
              <a:t></a:t>
            </a:r>
            <a:endParaRPr lang="en-AU" sz="3600"/>
          </a:p>
        </p:txBody>
      </p:sp>
      <p:sp>
        <p:nvSpPr>
          <p:cNvPr id="17450" name="Line 43"/>
          <p:cNvSpPr>
            <a:spLocks noChangeShapeType="1"/>
          </p:cNvSpPr>
          <p:nvPr/>
        </p:nvSpPr>
        <p:spPr bwMode="auto">
          <a:xfrm flipH="1" flipV="1">
            <a:off x="6094413" y="4310063"/>
            <a:ext cx="6111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1" name="Line 44"/>
          <p:cNvSpPr>
            <a:spLocks noChangeShapeType="1"/>
          </p:cNvSpPr>
          <p:nvPr/>
        </p:nvSpPr>
        <p:spPr bwMode="auto">
          <a:xfrm flipH="1">
            <a:off x="6108700" y="4310063"/>
            <a:ext cx="0" cy="300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2" name="Line 45"/>
          <p:cNvSpPr>
            <a:spLocks noChangeShapeType="1"/>
          </p:cNvSpPr>
          <p:nvPr/>
        </p:nvSpPr>
        <p:spPr bwMode="auto">
          <a:xfrm flipH="1">
            <a:off x="6719888" y="4322763"/>
            <a:ext cx="0" cy="301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3" name="Line 46"/>
          <p:cNvSpPr>
            <a:spLocks noChangeShapeType="1"/>
          </p:cNvSpPr>
          <p:nvPr/>
        </p:nvSpPr>
        <p:spPr bwMode="auto">
          <a:xfrm flipH="1" flipV="1">
            <a:off x="5538788" y="5021263"/>
            <a:ext cx="469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4" name="Text Box 47"/>
          <p:cNvSpPr txBox="1">
            <a:spLocks noChangeArrowheads="1"/>
          </p:cNvSpPr>
          <p:nvPr/>
        </p:nvSpPr>
        <p:spPr bwMode="auto">
          <a:xfrm>
            <a:off x="762000" y="6019800"/>
            <a:ext cx="2959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o-RO" sz="1400" b="1">
                <a:latin typeface="Arial" charset="0"/>
              </a:rPr>
              <a:t>Bază de date de tip aplicaţie</a:t>
            </a:r>
            <a:endParaRPr lang="ro-RO" sz="1000" b="1">
              <a:latin typeface="Arial" charset="0"/>
            </a:endParaRPr>
          </a:p>
          <a:p>
            <a:pPr algn="ctr"/>
            <a:endParaRPr lang="en-AU" sz="1000"/>
          </a:p>
        </p:txBody>
      </p:sp>
      <p:sp>
        <p:nvSpPr>
          <p:cNvPr id="17455" name="Text Box 48"/>
          <p:cNvSpPr txBox="1">
            <a:spLocks noChangeArrowheads="1"/>
          </p:cNvSpPr>
          <p:nvPr/>
        </p:nvSpPr>
        <p:spPr bwMode="auto">
          <a:xfrm>
            <a:off x="5257800" y="6096000"/>
            <a:ext cx="2957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o-RO" sz="1400" b="1">
                <a:latin typeface="Arial" charset="0"/>
              </a:rPr>
              <a:t>Bază de date de tip subiect</a:t>
            </a:r>
            <a:endParaRPr lang="ro-RO" sz="1000" b="1">
              <a:latin typeface="Arial" charset="0"/>
            </a:endParaRPr>
          </a:p>
          <a:p>
            <a:pPr algn="ctr"/>
            <a:endParaRPr lang="en-AU" sz="1000"/>
          </a:p>
        </p:txBody>
      </p:sp>
      <p:sp>
        <p:nvSpPr>
          <p:cNvPr id="17456" name="Line 49"/>
          <p:cNvSpPr>
            <a:spLocks noChangeShapeType="1"/>
          </p:cNvSpPr>
          <p:nvPr/>
        </p:nvSpPr>
        <p:spPr bwMode="auto">
          <a:xfrm flipV="1">
            <a:off x="457200" y="533400"/>
            <a:ext cx="0" cy="5638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17457" name="Line 50"/>
          <p:cNvSpPr>
            <a:spLocks noChangeShapeType="1"/>
          </p:cNvSpPr>
          <p:nvPr/>
        </p:nvSpPr>
        <p:spPr bwMode="auto">
          <a:xfrm>
            <a:off x="8534400" y="1143000"/>
            <a:ext cx="0" cy="4800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 rot="20521628">
            <a:off x="6858000" y="5029200"/>
            <a:ext cx="14478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sz="2400" dirty="0" smtClean="0">
                <a:solidFill>
                  <a:srgbClr val="FF0000"/>
                </a:solidFill>
                <a:latin typeface="Tw Cen MT Condensed Extra Bold" pitchFamily="34" charset="0"/>
              </a:rPr>
              <a:t>EXEMPLU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686800" cy="762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o-RO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Sistemul de Gestiune a Bazei de Date (SGBD)</a:t>
            </a:r>
            <a:endParaRPr lang="en-US" sz="36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7921625" cy="464820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o-RO" sz="2800" dirty="0" smtClean="0"/>
              <a:t>Reprezintă programul software care asigură 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None/>
            </a:pPr>
            <a:endParaRPr lang="ro-RO" sz="2800" dirty="0" smtClean="0"/>
          </a:p>
          <a:p>
            <a:pPr algn="just">
              <a:buFontTx/>
              <a:buChar char="-"/>
            </a:pPr>
            <a:r>
              <a:rPr lang="ro-RO" sz="2800" dirty="0" smtClean="0"/>
              <a:t>definirea bazei de date,</a:t>
            </a:r>
          </a:p>
          <a:p>
            <a:pPr algn="just">
              <a:buFontTx/>
              <a:buChar char="-"/>
            </a:pPr>
            <a:r>
              <a:rPr lang="ro-RO" sz="2800" dirty="0" smtClean="0"/>
              <a:t>încărcarea datelor în baza de date,</a:t>
            </a:r>
          </a:p>
          <a:p>
            <a:pPr algn="just">
              <a:buFontTx/>
              <a:buChar char="-"/>
            </a:pPr>
            <a:r>
              <a:rPr lang="ro-RO" sz="2800" dirty="0" smtClean="0"/>
              <a:t>accesul la date (interogare, actualizare),</a:t>
            </a:r>
          </a:p>
          <a:p>
            <a:pPr algn="just">
              <a:buFontTx/>
              <a:buChar char="-"/>
            </a:pPr>
            <a:r>
              <a:rPr lang="ro-RO" sz="2800" dirty="0" smtClean="0"/>
              <a:t>întreţinerea bazei de date,</a:t>
            </a:r>
          </a:p>
          <a:p>
            <a:pPr algn="just">
              <a:buFontTx/>
              <a:buChar char="-"/>
            </a:pPr>
            <a:r>
              <a:rPr lang="ro-RO" sz="2800" dirty="0" smtClean="0"/>
              <a:t>securitatea datelor,</a:t>
            </a:r>
          </a:p>
          <a:p>
            <a:pPr algn="just">
              <a:buFontTx/>
              <a:buChar char="-"/>
            </a:pPr>
            <a:r>
              <a:rPr lang="ro-RO" sz="2800" dirty="0" smtClean="0"/>
              <a:t>reorganizarea bazei de date.</a:t>
            </a:r>
            <a:endParaRPr lang="en-US" sz="2800" dirty="0" smtClean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4800600"/>
            <a:ext cx="2276475" cy="1702875"/>
          </a:xfrm>
          <a:prstGeom prst="rect">
            <a:avLst/>
          </a:prstGeom>
          <a:ln>
            <a:solidFill>
              <a:srgbClr val="92D050"/>
            </a:solidFill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/>
          </a:bodyPr>
          <a:lstStyle/>
          <a:p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  <a:cs typeface="Times New Roman" pitchFamily="18" charset="0"/>
              </a:rPr>
              <a:t>Baze de date relaţionale</a:t>
            </a:r>
            <a:r>
              <a:rPr lang="en-GB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 </a:t>
            </a:r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(BDR)</a:t>
            </a:r>
            <a:endParaRPr lang="en-GB" sz="3600" b="1" i="1" dirty="0" smtClean="0">
              <a:solidFill>
                <a:srgbClr val="00B050"/>
              </a:solidFill>
              <a:latin typeface="Berlin Sans FB Demi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8915400" cy="363378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ro-RO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 bază de date relaţională</a:t>
            </a:r>
            <a:r>
              <a:rPr lang="ro-RO" sz="2800" dirty="0" smtClean="0">
                <a:cs typeface="Times New Roman" pitchFamily="18" charset="0"/>
              </a:rPr>
              <a:t> are la bază modelul relaţional, adică este alcătuită din unul sau mai multe obiecte organizate ierarhic, între care s-au stabilit anumite relaţii.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o-RO" sz="2800" dirty="0" smtClean="0"/>
              <a:t>	Se bazează pe o singură structură de date: </a:t>
            </a:r>
            <a:r>
              <a:rPr lang="ro-RO" sz="2800" i="1" dirty="0" smtClean="0"/>
              <a:t>tabel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o-RO" sz="2800" i="1" dirty="0" smtClean="0"/>
              <a:t>	</a:t>
            </a:r>
            <a:r>
              <a:rPr lang="ro-RO" sz="2800" dirty="0" smtClean="0"/>
              <a:t>Un tabel conţine informaţii despre un singur subiect (clienţi, ordine de plată...)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ro-RO" sz="2800" dirty="0" smtClean="0"/>
          </a:p>
          <a:p>
            <a:pPr>
              <a:lnSpc>
                <a:spcPct val="90000"/>
              </a:lnSpc>
              <a:defRPr/>
            </a:pPr>
            <a:r>
              <a:rPr lang="ro-RO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Relaţiile</a:t>
            </a:r>
            <a:r>
              <a:rPr lang="ro-RO" sz="2800" dirty="0" smtClean="0">
                <a:cs typeface="Times New Roman" pitchFamily="18" charset="0"/>
              </a:rPr>
              <a:t> între două tabele sunt unidirecţionale, astfel că o tabelă devine </a:t>
            </a:r>
            <a:r>
              <a:rPr lang="ro-RO" sz="2800" i="1" dirty="0" smtClean="0">
                <a:cs typeface="Times New Roman" pitchFamily="18" charset="0"/>
              </a:rPr>
              <a:t>principală</a:t>
            </a:r>
            <a:r>
              <a:rPr lang="ro-RO" sz="2800" dirty="0" smtClean="0">
                <a:cs typeface="Times New Roman" pitchFamily="18" charset="0"/>
              </a:rPr>
              <a:t>, iar cealaltă devine </a:t>
            </a:r>
            <a:r>
              <a:rPr lang="ro-RO" sz="2800" i="1" dirty="0" smtClean="0">
                <a:cs typeface="Times New Roman" pitchFamily="18" charset="0"/>
              </a:rPr>
              <a:t>subordonată</a:t>
            </a:r>
            <a:r>
              <a:rPr lang="ro-RO" sz="2800" dirty="0" smtClean="0">
                <a:cs typeface="Times New Roman" pitchFamily="18" charset="0"/>
              </a:rPr>
              <a:t>.</a:t>
            </a:r>
            <a:r>
              <a:rPr lang="en-GB" sz="2800" dirty="0" smtClean="0"/>
              <a:t> </a:t>
            </a:r>
            <a:endParaRPr lang="ro-RO" sz="2800" dirty="0" smtClean="0"/>
          </a:p>
        </p:txBody>
      </p:sp>
      <p:pic>
        <p:nvPicPr>
          <p:cNvPr id="4" name="Рисунок 3" descr="b cv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1219200"/>
            <a:ext cx="1319784" cy="11094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Terminologie BDR</a:t>
            </a:r>
            <a:endParaRPr lang="en-US" sz="3600" b="1" i="1" dirty="0" smtClean="0">
              <a:solidFill>
                <a:srgbClr val="00B050"/>
              </a:solidFill>
              <a:latin typeface="Berlin Sans FB Demi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sz="2800" b="1" dirty="0" smtClean="0"/>
              <a:t>Tabel</a:t>
            </a:r>
            <a:r>
              <a:rPr lang="ro-RO" sz="2800" dirty="0" smtClean="0"/>
              <a:t> (</a:t>
            </a:r>
            <a:r>
              <a:rPr lang="ro-RO" sz="2800" i="1" dirty="0" smtClean="0"/>
              <a:t>table</a:t>
            </a:r>
            <a:r>
              <a:rPr lang="ro-RO" sz="2800" dirty="0" smtClean="0"/>
              <a:t>): informaţie despre un singur subiect.</a:t>
            </a:r>
          </a:p>
          <a:p>
            <a:r>
              <a:rPr lang="ro-RO" sz="2800" b="1" dirty="0" smtClean="0"/>
              <a:t>Atribut</a:t>
            </a:r>
            <a:r>
              <a:rPr lang="ro-RO" sz="2800" dirty="0" smtClean="0"/>
              <a:t> (</a:t>
            </a:r>
            <a:r>
              <a:rPr lang="ro-RO" sz="2800" i="1" dirty="0" smtClean="0"/>
              <a:t>attribut</a:t>
            </a:r>
            <a:r>
              <a:rPr lang="ro-RO" sz="2800" dirty="0" smtClean="0"/>
              <a:t>): o unitate specifică a informaţiei despre un subiect; coloană sau câmp în tabel.</a:t>
            </a:r>
          </a:p>
          <a:p>
            <a:r>
              <a:rPr lang="ro-RO" sz="2800" b="1" dirty="0" smtClean="0"/>
              <a:t>Legătură</a:t>
            </a:r>
            <a:r>
              <a:rPr lang="ro-RO" sz="2800" dirty="0" smtClean="0"/>
              <a:t> (</a:t>
            </a:r>
            <a:r>
              <a:rPr lang="ro-RO" sz="2800" i="1" dirty="0" smtClean="0"/>
              <a:t>relationship</a:t>
            </a:r>
            <a:r>
              <a:rPr lang="ro-RO" sz="2800" dirty="0" smtClean="0"/>
              <a:t>): modul în care informaţia dintr-un tabel este legată de informaţia din alt tabel.</a:t>
            </a:r>
          </a:p>
          <a:p>
            <a:r>
              <a:rPr lang="ro-RO" sz="2800" b="1" dirty="0" smtClean="0"/>
              <a:t>Asociere</a:t>
            </a:r>
            <a:r>
              <a:rPr lang="ro-RO" sz="2800" dirty="0" smtClean="0"/>
              <a:t> (</a:t>
            </a:r>
            <a:r>
              <a:rPr lang="ro-RO" sz="2800" i="1" dirty="0" smtClean="0"/>
              <a:t>join</a:t>
            </a:r>
            <a:r>
              <a:rPr lang="ro-RO" sz="2800" dirty="0" smtClean="0"/>
              <a:t>): procesul de legare a tabelelor prin datele corelate.</a:t>
            </a:r>
            <a:endParaRPr lang="en-US" sz="2800" dirty="0" smtClean="0"/>
          </a:p>
        </p:txBody>
      </p:sp>
      <p:pic>
        <p:nvPicPr>
          <p:cNvPr id="4" name="Рисунок 3" descr="Now_You_Can_Take_it_with_you_iWiMax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4942166"/>
            <a:ext cx="2124456" cy="1379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ude d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1536700" cy="15660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2667000" y="1219200"/>
            <a:ext cx="510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Multumesc</a:t>
            </a:r>
            <a:r>
              <a:rPr lang="en-US" sz="1600" dirty="0" smtClean="0"/>
              <a:t> </a:t>
            </a:r>
            <a:r>
              <a:rPr lang="en-US" sz="1600" dirty="0" err="1" smtClean="0"/>
              <a:t>ptr</a:t>
            </a:r>
            <a:r>
              <a:rPr lang="en-US" sz="1600" dirty="0" smtClean="0"/>
              <a:t> </a:t>
            </a:r>
            <a:r>
              <a:rPr lang="en-US" sz="1600" dirty="0" err="1" smtClean="0"/>
              <a:t>atentie</a:t>
            </a:r>
            <a:r>
              <a:rPr lang="en-US" sz="1600" dirty="0" smtClean="0"/>
              <a:t>!</a:t>
            </a:r>
          </a:p>
          <a:p>
            <a:pPr algn="ctr"/>
            <a:endParaRPr lang="en-US" sz="1600" i="1" dirty="0" smtClean="0"/>
          </a:p>
          <a:p>
            <a:pPr algn="ctr"/>
            <a:endParaRPr lang="en-US" sz="1600" i="1" dirty="0" smtClean="0"/>
          </a:p>
          <a:p>
            <a:pPr algn="ctr"/>
            <a:r>
              <a:rPr lang="en-US" sz="1600" i="1" dirty="0" smtClean="0"/>
              <a:t>Prof. Ana-Maria </a:t>
            </a:r>
            <a:r>
              <a:rPr lang="en-US" sz="1600" i="1" dirty="0" err="1" smtClean="0"/>
              <a:t>Balajel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jsrns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1" y="381000"/>
            <a:ext cx="1371600" cy="12777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1981200" y="533400"/>
            <a:ext cx="67818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FF0000"/>
                </a:solidFill>
                <a:latin typeface="Berlin Sans FB Demi" pitchFamily="34" charset="0"/>
              </a:rPr>
              <a:t>CUPRINS:</a:t>
            </a:r>
            <a:endParaRPr lang="ro-RO" sz="3200" b="1" u="sng" dirty="0" smtClean="0">
              <a:solidFill>
                <a:srgbClr val="FF0000"/>
              </a:solidFill>
              <a:latin typeface="Berlin Sans FB Demi" pitchFamily="34" charset="0"/>
            </a:endParaRPr>
          </a:p>
          <a:p>
            <a:pPr algn="ctr"/>
            <a:endParaRPr lang="en-US" sz="3200" b="1" u="sng" dirty="0" smtClean="0">
              <a:solidFill>
                <a:srgbClr val="FF0000"/>
              </a:solidFill>
              <a:latin typeface="Berlin Sans FB Demi" pitchFamily="34" charset="0"/>
            </a:endParaRPr>
          </a:p>
          <a:p>
            <a:endParaRPr lang="en-US" dirty="0"/>
          </a:p>
          <a:p>
            <a:pPr>
              <a:buFont typeface="Arial" charset="0"/>
              <a:buChar char="•"/>
            </a:pPr>
            <a:r>
              <a:rPr lang="en-US" sz="2800" i="1" dirty="0" err="1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Baze</a:t>
            </a:r>
            <a:r>
              <a:rPr lang="en-US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de date. No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ţiuni şi concepte.</a:t>
            </a:r>
            <a:endParaRPr lang="ro-RO" sz="2800" i="1" dirty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Arial" charset="0"/>
              <a:buChar char="•"/>
            </a:pP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Concepte în crearea B.D.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Structuri de date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Structura unei B.D. 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Modele de B.D.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Clasificarea Bazelor de date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Sistemul de gestiune B.D.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Baze de date relaţionale</a:t>
            </a:r>
          </a:p>
          <a:p>
            <a:pPr>
              <a:buFont typeface="Arial" charset="0"/>
              <a:buChar char="•"/>
            </a:pPr>
            <a:r>
              <a:rPr lang="ro-RO" sz="2800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2800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Terminologie B.D.R.</a:t>
            </a:r>
          </a:p>
        </p:txBody>
      </p:sp>
      <p:pic>
        <p:nvPicPr>
          <p:cNvPr id="4" name="Рисунок 3" descr="fluture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5943600"/>
            <a:ext cx="614363" cy="735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ude d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1295400" cy="13201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 rot="508350">
            <a:off x="1828800" y="6096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Noţiuni şi concepte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133600"/>
            <a:ext cx="8001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0" lang="ro-RO" sz="2000" dirty="0" smtClean="0"/>
              <a:t>Apărut în </a:t>
            </a:r>
            <a:r>
              <a:rPr kumimoji="0" lang="ro-RO" sz="2000" dirty="0" smtClean="0">
                <a:solidFill>
                  <a:srgbClr val="FF0000"/>
                </a:solidFill>
              </a:rPr>
              <a:t>1969</a:t>
            </a:r>
            <a:r>
              <a:rPr lang="ro-RO" sz="2000" dirty="0"/>
              <a:t> </a:t>
            </a:r>
            <a:r>
              <a:rPr kumimoji="0" lang="ro-RO" sz="2000" dirty="0" smtClean="0"/>
              <a:t>Ideea: existenţa unui fişier de descriere globală a datelor, prin care se asigură </a:t>
            </a:r>
            <a:r>
              <a:rPr kumimoji="0" lang="ro-RO" sz="2000" i="1" dirty="0" smtClean="0"/>
              <a:t>independenţa programelor faţă de date.</a:t>
            </a:r>
          </a:p>
          <a:p>
            <a:pPr algn="ctr">
              <a:spcAft>
                <a:spcPts val="600"/>
              </a:spcAft>
            </a:pPr>
            <a:r>
              <a:rPr kumimoji="0" lang="ro-RO" sz="2000" i="1" dirty="0" smtClean="0"/>
              <a:t/>
            </a:r>
            <a:br>
              <a:rPr kumimoji="0" lang="ro-RO" sz="2000" i="1" dirty="0" smtClean="0"/>
            </a:br>
            <a:r>
              <a:rPr kumimoji="0" lang="ro-RO" sz="2000" dirty="0" smtClean="0"/>
              <a:t>Accesul utilizatorilor la baza de date se realizează prin acest fişier, care conţine colecţiile de date şi legăturile dintre acestea.</a:t>
            </a:r>
          </a:p>
          <a:p>
            <a:pPr algn="ctr">
              <a:spcAft>
                <a:spcPts val="600"/>
              </a:spcAft>
            </a:pPr>
            <a:endParaRPr kumimoji="0" lang="ro-RO" sz="2000" dirty="0" smtClean="0"/>
          </a:p>
          <a:p>
            <a:pPr>
              <a:spcAft>
                <a:spcPts val="600"/>
              </a:spcAft>
            </a:pPr>
            <a:r>
              <a:rPr kumimoji="0" lang="ro-RO" sz="2800" dirty="0" smtClean="0"/>
              <a:t>B</a:t>
            </a:r>
            <a:r>
              <a:rPr kumimoji="0" lang="en-US" sz="2800" dirty="0" err="1" smtClean="0"/>
              <a:t>az</a:t>
            </a:r>
            <a:r>
              <a:rPr kumimoji="0" lang="ro-RO" sz="2800" dirty="0" smtClean="0"/>
              <a:t>ă de date </a:t>
            </a:r>
            <a:r>
              <a:rPr kumimoji="0" lang="ro-RO" sz="2000" dirty="0" smtClean="0"/>
              <a:t>– una sau mai multe colecţii de date, aflate în interdependenţă, împreună cu descrierea datelor şi a relaţiilor dintre ele.</a:t>
            </a:r>
          </a:p>
          <a:p>
            <a:pPr>
              <a:spcAft>
                <a:spcPts val="600"/>
              </a:spcAft>
            </a:pPr>
            <a:endParaRPr kumimoji="0" lang="ro-RO" sz="2000" dirty="0" smtClean="0"/>
          </a:p>
          <a:p>
            <a:pPr algn="ctr">
              <a:spcAft>
                <a:spcPts val="600"/>
              </a:spcAft>
              <a:buFontTx/>
              <a:buNone/>
            </a:pPr>
            <a:r>
              <a:rPr kumimoji="0" lang="ro-RO" sz="2400" i="1" dirty="0" smtClean="0">
                <a:solidFill>
                  <a:schemeClr val="accent4">
                    <a:lumMod val="75000"/>
                  </a:schemeClr>
                </a:solidFill>
                <a:latin typeface="Tw Cen MT Condensed Extra Bold" pitchFamily="34" charset="0"/>
              </a:rPr>
              <a:t>O bază de date este creată pentru un anumit scop</a:t>
            </a:r>
            <a:r>
              <a:rPr kumimoji="0" lang="ro-RO" sz="2000" i="1" dirty="0" smtClean="0">
                <a:solidFill>
                  <a:schemeClr val="accent4">
                    <a:lumMod val="75000"/>
                  </a:schemeClr>
                </a:solidFill>
                <a:latin typeface="Tw Cen MT Condensed Extra Bold" pitchFamily="34" charset="0"/>
              </a:rPr>
              <a:t>.</a:t>
            </a:r>
            <a:endParaRPr kumimoji="0" lang="en-US" sz="2000" i="1" dirty="0" smtClean="0">
              <a:solidFill>
                <a:schemeClr val="accent4">
                  <a:lumMod val="75000"/>
                </a:schemeClr>
              </a:solidFill>
              <a:latin typeface="Tw Cen MT Condensed Extra Bold" pitchFamily="34" charset="0"/>
            </a:endParaRPr>
          </a:p>
          <a:p>
            <a:endParaRPr lang="ru-RU" dirty="0"/>
          </a:p>
        </p:txBody>
      </p:sp>
      <p:pic>
        <p:nvPicPr>
          <p:cNvPr id="5" name="Рисунок 4" descr="njsrnsr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5791200"/>
            <a:ext cx="844296" cy="7865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188319">
            <a:off x="381000" y="3810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Concepte în crearea B.D.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752600"/>
            <a:ext cx="8077200" cy="494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ro-RO" dirty="0" smtClean="0">
                <a:solidFill>
                  <a:srgbClr val="FF0000"/>
                </a:solidFill>
                <a:latin typeface="Stencil" pitchFamily="82" charset="0"/>
              </a:rPr>
              <a:t>Entitate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o-RO" dirty="0" smtClean="0">
              <a:solidFill>
                <a:srgbClr val="FF0000"/>
              </a:solidFill>
              <a:latin typeface="Stencil" pitchFamily="82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o-RO" dirty="0" smtClean="0">
                <a:solidFill>
                  <a:srgbClr val="FF0000"/>
                </a:solidFill>
                <a:latin typeface="Stencil" pitchFamily="82" charset="0"/>
              </a:rPr>
              <a:t>Atribut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o-RO" dirty="0" smtClean="0">
              <a:solidFill>
                <a:srgbClr val="FF0000"/>
              </a:solidFill>
              <a:latin typeface="Stencil" pitchFamily="82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o-RO" dirty="0" smtClean="0">
                <a:solidFill>
                  <a:srgbClr val="FF0000"/>
                </a:solidFill>
                <a:latin typeface="Stencil" pitchFamily="82" charset="0"/>
              </a:rPr>
              <a:t>Valoare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o-RO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o-RO" sz="2400" i="1" dirty="0" smtClean="0">
                <a:latin typeface="Agency FB" pitchFamily="34" charset="0"/>
              </a:rPr>
              <a:t>Entitate</a:t>
            </a:r>
            <a:r>
              <a:rPr lang="ro-RO" sz="2400" dirty="0" smtClean="0">
                <a:latin typeface="Agency FB" pitchFamily="34" charset="0"/>
              </a:rPr>
              <a:t> – obiect (concret sau abstract) reprezentat prin proprietăţile sale.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sz="2400" i="1" dirty="0" smtClean="0">
                <a:latin typeface="Agency FB" pitchFamily="34" charset="0"/>
              </a:rPr>
              <a:t>Proprietatea</a:t>
            </a:r>
            <a:r>
              <a:rPr lang="ro-RO" sz="2400" dirty="0" smtClean="0">
                <a:latin typeface="Agency FB" pitchFamily="34" charset="0"/>
              </a:rPr>
              <a:t> – exprimată prin perechea </a:t>
            </a:r>
            <a:r>
              <a:rPr lang="ro-RO" sz="2400" i="1" dirty="0" smtClean="0">
                <a:latin typeface="Agency FB" pitchFamily="34" charset="0"/>
              </a:rPr>
              <a:t>(atribut, valoare)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o-RO" sz="2400" i="1" dirty="0" smtClean="0">
              <a:latin typeface="Agency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o-RO" sz="2400" dirty="0" smtClean="0">
                <a:latin typeface="Agency FB" pitchFamily="34" charset="0"/>
              </a:rPr>
              <a:t>O entitate are mai multe atribute.</a:t>
            </a:r>
          </a:p>
          <a:p>
            <a:pPr>
              <a:lnSpc>
                <a:spcPct val="80000"/>
              </a:lnSpc>
              <a:buFontTx/>
              <a:buNone/>
            </a:pPr>
            <a:endParaRPr lang="ro-RO" sz="2400" dirty="0" smtClean="0">
              <a:latin typeface="Agency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o-RO" sz="2400" dirty="0" smtClean="0">
                <a:latin typeface="Agency FB" pitchFamily="34" charset="0"/>
              </a:rPr>
              <a:t>Fiecărui atribut i se asociază o mulţime de valori</a:t>
            </a:r>
          </a:p>
          <a:p>
            <a:r>
              <a:rPr lang="ro-RO" sz="2400" dirty="0" smtClean="0">
                <a:latin typeface="Agency FB" pitchFamily="34" charset="0"/>
              </a:rPr>
              <a:t>Atribut </a:t>
            </a:r>
            <a:r>
              <a:rPr lang="en-US" sz="2400" dirty="0" smtClean="0">
                <a:latin typeface="Agency FB" pitchFamily="34" charset="0"/>
              </a:rPr>
              <a:t>= </a:t>
            </a:r>
            <a:r>
              <a:rPr lang="ro-RO" sz="2400" dirty="0" smtClean="0">
                <a:latin typeface="Agency FB" pitchFamily="34" charset="0"/>
              </a:rPr>
              <a:t>câmp, caracteristică</a:t>
            </a:r>
          </a:p>
          <a:p>
            <a:r>
              <a:rPr lang="ro-RO" sz="2400" dirty="0" smtClean="0">
                <a:latin typeface="Agency FB" pitchFamily="34" charset="0"/>
              </a:rPr>
              <a:t>Este caracterizat de natura valorilor pe care le poate lua: numerice, alfanumerice, dată calendaristică, etc..,</a:t>
            </a:r>
          </a:p>
          <a:p>
            <a:r>
              <a:rPr lang="ro-RO" sz="2400" dirty="0" smtClean="0">
                <a:latin typeface="Agency FB" pitchFamily="34" charset="0"/>
              </a:rPr>
              <a:t>Un atribut care identifică în mod unic o entitate se numeşte </a:t>
            </a:r>
            <a:r>
              <a:rPr lang="ro-RO" sz="2400" i="1" dirty="0" smtClean="0">
                <a:latin typeface="Agency FB" pitchFamily="34" charset="0"/>
              </a:rPr>
              <a:t>atribut cheie</a:t>
            </a:r>
          </a:p>
          <a:p>
            <a:endParaRPr lang="ro-RO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533400"/>
            <a:ext cx="64008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o-RO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</a:t>
            </a:r>
            <a:r>
              <a:rPr lang="ro-RO" sz="28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o-RO" sz="2800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(terminologia prelucrării automate a datelor</a:t>
            </a:r>
            <a:r>
              <a:rPr lang="ro-RO" sz="2800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defRPr/>
            </a:pPr>
            <a:endParaRPr lang="ro-RO" dirty="0"/>
          </a:p>
          <a:p>
            <a:pPr lvl="1">
              <a:defRPr/>
            </a:pPr>
            <a:r>
              <a:rPr lang="ro-RO" sz="2400" dirty="0"/>
              <a:t>Data este definită ca  un</a:t>
            </a:r>
            <a:r>
              <a:rPr lang="ro-RO" sz="2400" b="1" dirty="0"/>
              <a:t> </a:t>
            </a:r>
            <a:r>
              <a:rPr lang="ro-RO" sz="2400" dirty="0"/>
              <a:t>model de reprezentare a informaţiei într-un format accesibil unui calculator</a:t>
            </a:r>
            <a:r>
              <a:rPr lang="ro-RO" sz="2400" b="1" dirty="0" smtClean="0"/>
              <a:t>.</a:t>
            </a:r>
          </a:p>
          <a:p>
            <a:pPr lvl="1">
              <a:defRPr/>
            </a:pPr>
            <a:endParaRPr lang="ro-RO" sz="2400" b="1" dirty="0"/>
          </a:p>
          <a:p>
            <a:pPr lvl="1">
              <a:defRPr/>
            </a:pPr>
            <a:r>
              <a:rPr lang="ro-RO" sz="2400" dirty="0"/>
              <a:t>Din punct de vedere logic </a:t>
            </a:r>
            <a:r>
              <a:rPr lang="ro-RO" sz="2400" i="1" dirty="0"/>
              <a:t>data </a:t>
            </a:r>
            <a:r>
              <a:rPr lang="ro-RO" sz="2400" dirty="0"/>
              <a:t>se defineşte prin:</a:t>
            </a:r>
            <a:r>
              <a:rPr lang="ro-RO" sz="2400" i="1" u="sng" dirty="0"/>
              <a:t> </a:t>
            </a:r>
            <a:endParaRPr lang="ro-RO" sz="2400" i="1" u="sng" dirty="0" smtClean="0"/>
          </a:p>
          <a:p>
            <a:pPr lvl="1">
              <a:defRPr/>
            </a:pPr>
            <a:endParaRPr lang="en-US" sz="2400" i="1" u="sng" dirty="0"/>
          </a:p>
          <a:p>
            <a:pPr lvl="2">
              <a:defRPr/>
            </a:pPr>
            <a:r>
              <a:rPr lang="en-US" sz="2400" i="1" dirty="0" err="1"/>
              <a:t>i</a:t>
            </a:r>
            <a:r>
              <a:rPr lang="ro-RO" sz="2400" i="1" dirty="0"/>
              <a:t>dentificator</a:t>
            </a:r>
            <a:r>
              <a:rPr lang="en-US" sz="2400" i="1" dirty="0"/>
              <a:t> (ex. “Prof”)</a:t>
            </a:r>
          </a:p>
          <a:p>
            <a:pPr lvl="2">
              <a:defRPr/>
            </a:pPr>
            <a:r>
              <a:rPr lang="en-US" sz="2400" i="1" dirty="0"/>
              <a:t>a</a:t>
            </a:r>
            <a:r>
              <a:rPr lang="ro-RO" sz="2400" i="1" dirty="0"/>
              <a:t>tribut</a:t>
            </a:r>
            <a:r>
              <a:rPr lang="en-US" sz="2400" i="1" dirty="0"/>
              <a:t> (ex. </a:t>
            </a:r>
            <a:r>
              <a:rPr lang="en-US" sz="2400" i="1" dirty="0" err="1"/>
              <a:t>Profesia</a:t>
            </a:r>
            <a:r>
              <a:rPr lang="en-US" sz="2400" i="1" dirty="0"/>
              <a:t>)</a:t>
            </a:r>
          </a:p>
          <a:p>
            <a:pPr lvl="2">
              <a:defRPr/>
            </a:pPr>
            <a:r>
              <a:rPr lang="en-US" sz="2400" i="1" dirty="0"/>
              <a:t>v</a:t>
            </a:r>
            <a:r>
              <a:rPr lang="ro-RO" sz="2400" i="1" dirty="0"/>
              <a:t>aloare</a:t>
            </a:r>
            <a:r>
              <a:rPr lang="en-US" sz="2400" i="1" dirty="0"/>
              <a:t> (ex. </a:t>
            </a:r>
            <a:r>
              <a:rPr lang="en-US" sz="2400" i="1" dirty="0" err="1"/>
              <a:t>inginer</a:t>
            </a:r>
            <a:r>
              <a:rPr lang="en-US" sz="2400" i="1" dirty="0"/>
              <a:t>, economist,…)</a:t>
            </a:r>
            <a:r>
              <a:rPr lang="ro-RO" sz="2400" dirty="0"/>
              <a:t> </a:t>
            </a:r>
          </a:p>
          <a:p>
            <a:endParaRPr lang="ru-RU" dirty="0"/>
          </a:p>
        </p:txBody>
      </p:sp>
      <p:pic>
        <p:nvPicPr>
          <p:cNvPr id="3" name="Рисунок 2" descr="hostin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2133600"/>
            <a:ext cx="1733550" cy="15833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Structuri de date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 rot="21211425">
            <a:off x="320811" y="965747"/>
            <a:ext cx="2438400" cy="3124200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Structurile de date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sunt colecţii de date între care s-au stabilit o serie de 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relaţii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care conduc la un anumit mecanism de 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selecţie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şi de 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identificare</a:t>
            </a:r>
            <a:r>
              <a:rPr kumimoji="0" lang="ro-RO" sz="2000" b="0" i="0" u="none" strike="noStrike" kern="1200" cap="none" spc="0" normalizeH="0" baseline="0" noProof="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componentelor acesteia.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743200" y="1219200"/>
            <a:ext cx="60198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În funcţie de suportul de stocare structurile de date pot fi: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 Black" pitchFamily="34" charset="0"/>
              </a:rPr>
              <a:t>în memoria internă a calculatorului (în timpul prelucrării datelor)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 Black" pitchFamily="34" charset="0"/>
              </a:rPr>
              <a:t>,</a:t>
            </a: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 Black" pitchFamily="34" charset="0"/>
              </a:rPr>
              <a:t> definite de noţiunile: listă, coadă, stivă;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 Black" pitchFamily="34" charset="0"/>
              </a:rPr>
              <a:t>pe suporturi de stocare în vederea prelucrării ulterioare, definite de: fişier şi bază de date.</a:t>
            </a:r>
          </a:p>
          <a:p>
            <a:pPr marL="914400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Fişierul</a:t>
            </a: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 Black" pitchFamily="34" charset="0"/>
              </a:rPr>
              <a:t> -</a:t>
            </a: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 o colecţie de informaţii corelate (date de prelucrat, programe, comenzi,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…</a:t>
            </a: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), omogenă din punct de vedere al naturii datelor şi cerinţelor de prelucrare şi memorată pe un suport de stocare. </a:t>
            </a:r>
          </a:p>
          <a:p>
            <a:pPr marL="914400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Baza de date</a:t>
            </a:r>
            <a:r>
              <a:rPr kumimoji="0" lang="ro-R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 - un ansamblu de date structurate, accesibile unei comunităţi de utilizatori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</a:rPr>
              <a:t>.</a:t>
            </a:r>
          </a:p>
        </p:txBody>
      </p:sp>
      <p:pic>
        <p:nvPicPr>
          <p:cNvPr id="6" name="Рисунок 5" descr="Now_You_Can_Take_it_with_you_iWiMax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984837">
            <a:off x="1447799" y="4648200"/>
            <a:ext cx="2225129" cy="14447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Structura unei B.D.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pic>
        <p:nvPicPr>
          <p:cNvPr id="3" name="Рисунок 2" descr="DM_EDM-150x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6376">
            <a:off x="7534490" y="295490"/>
            <a:ext cx="1095375" cy="1095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1981200"/>
            <a:ext cx="8207375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  <a:r>
              <a:rPr kumimoji="0" lang="ro-RO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baza de date propriu-zisă</a:t>
            </a: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în care se memorează datele;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ro-RO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sistemul de gestiune a bazei de date </a:t>
            </a:r>
            <a:r>
              <a:rPr kumimoji="0" lang="ro-RO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(SGBD)</a:t>
            </a: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ansamblu de programe care  realizează gestiunea şi prelucrarea complexă a datelor, asigurând interfaţa între BD şi utilizatori.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806778">
            <a:off x="152400" y="9144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dirty="0" smtClean="0">
                <a:solidFill>
                  <a:srgbClr val="00B050"/>
                </a:solidFill>
                <a:latin typeface="Berlin Sans FB Demi" pitchFamily="34" charset="0"/>
              </a:rPr>
              <a:t>Modele de B.D. 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pic>
        <p:nvPicPr>
          <p:cNvPr id="3" name="Рисунок 2" descr="baze-de-date-marketing-aurora-popa-278x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81000"/>
            <a:ext cx="1041527" cy="1123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981200"/>
            <a:ext cx="8424862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Pentru prelucrarea datelor cu ajutorul calculatorului este necesară modelarea realităţii.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Definirea unui model de date presupune existenţa a 3 elemente: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Structura modelului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Operatorii care acţionează asupra structurilor de date (citire, memorare, modificare)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Restricţiile</a:t>
            </a: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pentru menţinerea corectitudinii datelor (reguli de integritate)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4114800"/>
            <a:ext cx="8367712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Structura modelului presupune: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Definirea obiectelor utilizând elementele generice:</a:t>
            </a:r>
          </a:p>
          <a:p>
            <a:pPr marL="914400" marR="0" lvl="2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Câmp</a:t>
            </a: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cel mai mic element al structurii care poate fi identificat în vederea prelucrării;</a:t>
            </a:r>
          </a:p>
          <a:p>
            <a:pPr marL="914400" marR="0" lvl="2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Înregistrare</a:t>
            </a: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ansamblu de câmpuri, elementul generic al structurii</a:t>
            </a:r>
          </a:p>
          <a:p>
            <a:pPr marL="914400" marR="0" lvl="2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o-RO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o-R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Stabilirea relaţiilor (asocierilor) între obiecte.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 smtClean="0">
                <a:solidFill>
                  <a:srgbClr val="00B050"/>
                </a:solidFill>
                <a:latin typeface="Berlin Sans FB Demi" pitchFamily="34" charset="0"/>
              </a:rPr>
              <a:t>Clasificarea Bazelor de date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pic>
        <p:nvPicPr>
          <p:cNvPr id="3" name="Рисунок 2" descr="computer-recove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685800"/>
            <a:ext cx="1123950" cy="11351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981200"/>
            <a:ext cx="8424862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În funcţie de modul de definire a celor 3 elemente, modelele de date se clasifică în: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Modele ierarhice (arborescente)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Modele reţea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Modele relaţionale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Modele orientate pe obiect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o-RO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(în ordinea apariţiei)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773</Words>
  <Application>Microsoft Office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Тема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Sistemul de Gestiune a Bazei de Date (SGBD)</vt:lpstr>
      <vt:lpstr>Baze de date relaţionale (BDR)</vt:lpstr>
      <vt:lpstr>Terminologie BDR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Alexandru</dc:creator>
  <cp:lastModifiedBy>Ana</cp:lastModifiedBy>
  <cp:revision>8</cp:revision>
  <dcterms:created xsi:type="dcterms:W3CDTF">2010-10-28T16:23:39Z</dcterms:created>
  <dcterms:modified xsi:type="dcterms:W3CDTF">2012-09-21T09:15:59Z</dcterms:modified>
</cp:coreProperties>
</file>